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40"/>
  </p:notesMasterIdLst>
  <p:sldIdLst>
    <p:sldId id="256" r:id="rId5"/>
    <p:sldId id="305" r:id="rId6"/>
    <p:sldId id="314" r:id="rId7"/>
    <p:sldId id="313" r:id="rId8"/>
    <p:sldId id="312" r:id="rId9"/>
    <p:sldId id="258" r:id="rId10"/>
    <p:sldId id="275" r:id="rId11"/>
    <p:sldId id="279" r:id="rId12"/>
    <p:sldId id="264" r:id="rId13"/>
    <p:sldId id="291" r:id="rId14"/>
    <p:sldId id="317" r:id="rId15"/>
    <p:sldId id="300" r:id="rId16"/>
    <p:sldId id="270" r:id="rId17"/>
    <p:sldId id="285" r:id="rId18"/>
    <p:sldId id="286" r:id="rId19"/>
    <p:sldId id="287" r:id="rId20"/>
    <p:sldId id="268" r:id="rId21"/>
    <p:sldId id="281" r:id="rId22"/>
    <p:sldId id="282" r:id="rId23"/>
    <p:sldId id="284" r:id="rId24"/>
    <p:sldId id="280" r:id="rId25"/>
    <p:sldId id="271" r:id="rId26"/>
    <p:sldId id="315" r:id="rId27"/>
    <p:sldId id="316" r:id="rId28"/>
    <p:sldId id="266" r:id="rId29"/>
    <p:sldId id="310" r:id="rId30"/>
    <p:sldId id="267" r:id="rId31"/>
    <p:sldId id="318" r:id="rId32"/>
    <p:sldId id="319" r:id="rId33"/>
    <p:sldId id="292" r:id="rId34"/>
    <p:sldId id="295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08" autoAdjust="0"/>
  </p:normalViewPr>
  <p:slideViewPr>
    <p:cSldViewPr snapToGrid="0">
      <p:cViewPr varScale="1">
        <p:scale>
          <a:sx n="111" d="100"/>
          <a:sy n="111" d="100"/>
        </p:scale>
        <p:origin x="9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2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9/2/2025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9FAB-A3AB-C101-ABDD-A8443E00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F261C-85EF-49A8-3DD0-694FB564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DA28B-F5E1-4B16-302E-9B3756849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E7C3-EABD-D1B2-94F6-E82C9DE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4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7306-5C97-0C64-314A-A4E900AA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2B741-310B-F2B6-9280-7A8CD8FC5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5D516-9734-080E-8F00-0D417EA02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A8E2-1CFD-6CEE-C930-DE56B9CDF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89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318F-AA4C-4411-7300-9AB77A0C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F85F2-408C-549A-5404-4DB786135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5EDD8-AA36-67EC-49F6-67B4F0820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8DC5A-0580-E3F0-3087-B54E664A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9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69A5-C784-508B-1DF7-8473BD26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60EB2-5A82-99F1-D1AB-82A3C3E5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38ADE-9ABF-A78C-2C6A-A05F05D7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524-AAF2-1347-E84E-E65B446D3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1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/>
              <a:t>Self-sufficient deployment: </a:t>
            </a:r>
            <a:br>
              <a:rPr lang="en-US" sz="3200" b="1" dirty="0"/>
            </a:br>
            <a:r>
              <a:rPr lang="en-US" sz="3200" b="1" dirty="0"/>
              <a:t>using pair programming to have fun and sell your solutions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/>
              <a:t>Kristin Carr</a:t>
            </a:r>
          </a:p>
          <a:p>
            <a:r>
              <a:rPr lang="en-US" dirty="0"/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Dept system deployment</a:t>
            </a: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0CA7-61EE-F9A6-3EDA-7792FA04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E8EB2-62B6-EC4B-E4E1-177BAA3AE285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B5274-A43F-2360-05AD-18DCF7136A95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472AA-C66C-27D5-0372-8E3EBFC7E18E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8274D6-09F1-D03B-FD25-CA29707EF812}"/>
              </a:ext>
            </a:extLst>
          </p:cNvPr>
          <p:cNvSpPr txBox="1"/>
          <p:nvPr/>
        </p:nvSpPr>
        <p:spPr>
          <a:xfrm>
            <a:off x="6395685" y="894357"/>
            <a:ext cx="315496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Dedicated Support (Stability)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8D877-D234-1DCA-918D-91202D954171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A36235-E322-82DB-E18A-6A2D72E4C257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08D54-DAAB-C460-8466-ADC3091A3655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791A0-25BA-376E-A1C2-393602DCF264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4DCB-D635-2D73-8AB0-A29880D15C8A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2E12C5-6557-1742-AB51-03533FE733CD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9350E6-147B-CA65-3097-127BBFE3A4F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F7D07-6439-C8D0-A80E-C7A741CEA2ED}"/>
              </a:ext>
            </a:extLst>
          </p:cNvPr>
          <p:cNvSpPr txBox="1"/>
          <p:nvPr/>
        </p:nvSpPr>
        <p:spPr>
          <a:xfrm>
            <a:off x="8747477" y="2459813"/>
            <a:ext cx="3363589" cy="12258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reactivity </a:t>
            </a:r>
            <a:r>
              <a:rPr lang="en-US" sz="2200" dirty="0">
                <a:latin typeface="Calibri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B3D27-FE81-72EB-DD68-AAB834A911F1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78E6D95-B3D8-65A1-A0B8-6309B756F37D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644BB9C-D431-D372-138D-6BFB98753D9C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75F68A-52BC-BAD4-7F9F-15FF5FF6AB31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B6E8025-5EA4-BE26-A7B1-89CBBAB8A685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2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5" grpId="0" animBg="1"/>
      <p:bldP spid="11" grpId="0" animBg="1"/>
      <p:bldP spid="12" grpId="0" animBg="1"/>
      <p:bldP spid="21" grpId="0" animBg="1"/>
      <p:bldP spid="26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Embrace the Paradox: Pair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629864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15% more time with 15% less defects</a:t>
            </a:r>
            <a:endParaRPr lang="en-US" dirty="0"/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 fontAlgn="ctr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preferred working in pairs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Solo developers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test cases </a:t>
            </a:r>
            <a:endParaRPr lang="en-US" dirty="0"/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Paired developers 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924269" y="6176553"/>
            <a:ext cx="1049400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Verwijs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C. (2024, March 15).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In-depth: The costs and benefits of pair programming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 Medium. https://medium.com/the-liberators/in-depth-the-costs-and-benefits-of-pair-programming-b4b54b27c6ff</a:t>
            </a: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REACTIVE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Calibri"/>
                <a:ea typeface="Calibri"/>
                <a:cs typeface="Calibri"/>
              </a:rPr>
              <a:t>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02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42" y="1711308"/>
            <a:ext cx="6257027" cy="48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b="1" dirty="0"/>
              <a:t>Unstructured Asynchronous ("</a:t>
            </a:r>
            <a:r>
              <a:rPr lang="en-US" sz="2400" b="1" dirty="0" err="1"/>
              <a:t>Pair"allel</a:t>
            </a:r>
            <a:r>
              <a:rPr lang="en-US" sz="2400" b="1" dirty="0"/>
              <a:t>)</a:t>
            </a:r>
            <a:r>
              <a:rPr lang="en-US" sz="2400" dirty="0"/>
              <a:t>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Pin Model Version</a:t>
            </a:r>
          </a:p>
          <a:p>
            <a:pPr algn="ctr"/>
            <a:r>
              <a:rPr lang="en-US" sz="2400"/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Call API</a:t>
            </a:r>
          </a:p>
          <a:p>
            <a:pPr algn="ctr"/>
            <a:r>
              <a:rPr lang="en-US" sz="2400"/>
              <a:t>Display Model Preds </a:t>
            </a:r>
          </a:p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259786" y="2791360"/>
            <a:ext cx="26409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KF lead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KC lead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Path to Victory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Pair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94473-8AD1-6CFF-3456-543F61ED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B188C-BCB7-B6F7-C045-149A279F851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Want to Learn More?</a:t>
            </a:r>
            <a:endParaRPr lang="en-US" dirty="0"/>
          </a:p>
        </p:txBody>
      </p:sp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DA24EE48-0595-54DE-3EF3-E8AC000B5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1EA91-77FF-8541-BB88-D6975E8D0DA8}"/>
              </a:ext>
            </a:extLst>
          </p:cNvPr>
          <p:cNvSpPr txBox="1"/>
          <p:nvPr/>
        </p:nvSpPr>
        <p:spPr>
          <a:xfrm>
            <a:off x="580445" y="1586925"/>
            <a:ext cx="5642593" cy="33512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Configure Posit Connect 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Pin Model to Posit Connect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 Vetiver API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Call Vetiver API 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Display 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33137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ED06-0C9A-B00F-A389-C476692AF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89AEA-C99C-286C-97EC-7F6B5FF1DCF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Want to Learn More?</a:t>
            </a:r>
            <a:endParaRPr lang="en-US" dirty="0"/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4769E398-4B05-445B-BF1B-20DCBF0C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1077857" y="1070657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A8BCF708-A1E5-0CEB-0B8E-6EED05319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/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/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R code to pin the model</a:t>
            </a:r>
            <a:r>
              <a:rPr lang="en-US" sz="2000" dirty="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Posit Connect view of pinned </a:t>
            </a:r>
            <a:r>
              <a:rPr lang="en-US" sz="2000" dirty="0">
                <a:latin typeface="Calibri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/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 dirty="0">
                <a:solidFill>
                  <a:srgbClr val="0070C0"/>
                </a:solidFill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/pin-url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/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162433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23105" y="4226863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/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57C9A9E-3D87-2152-7DB6-1D042A41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7" y="1168400"/>
            <a:ext cx="7652067" cy="5394960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D7BFAA-92F2-8872-A6AD-216E97CD82CF}"/>
              </a:ext>
            </a:extLst>
          </p:cNvPr>
          <p:cNvSpPr/>
          <p:nvPr/>
        </p:nvSpPr>
        <p:spPr>
          <a:xfrm>
            <a:off x="4423887" y="3865880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BA106F8F-E292-6A24-B42E-26A5B40C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209092" y="524409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272101" y="2213453"/>
            <a:ext cx="416567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Preparation (stability)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Adaptability (reactivity)</a:t>
            </a: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Overcome Difficulty (mindset)</a:t>
            </a:r>
            <a:endParaRPr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>
            <a:cxnSpLocks/>
          </p:cNvCxnSpPr>
          <p:nvPr/>
        </p:nvCxnSpPr>
        <p:spPr>
          <a:xfrm>
            <a:off x="3438528" y="2455747"/>
            <a:ext cx="834714" cy="11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>
            <a:off x="3220469" y="3544035"/>
            <a:ext cx="10516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>
            <a:off x="3588798" y="4642766"/>
            <a:ext cx="6833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Business problem: Predict monthly “Container Fill Ratio” based on package dimensions</a:t>
            </a:r>
            <a:endParaRPr lang="en-US" dirty="0">
              <a:solidFill>
                <a:schemeClr val="tx1"/>
              </a:solidFill>
            </a:endParaRPr>
          </a:p>
          <a:p>
            <a:pPr marL="0" indent="0"/>
            <a:endParaRPr lang="en-US" altLang="ja-JP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 eaLnBrk="1" hangingPunct="1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Our Spartan Race at Work</a:t>
            </a:r>
            <a:endParaRPr lang="en-US" dirty="0"/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95B0-83B5-15F5-2637-9BB8E7EF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C22AF1BE-1F8D-610D-FC81-266E7E0B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" t="45893" r="1319"/>
          <a:stretch>
            <a:fillRect/>
          </a:stretch>
        </p:blipFill>
        <p:spPr>
          <a:xfrm>
            <a:off x="870694" y="844489"/>
            <a:ext cx="10439053" cy="493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FD64-FB82-3AC8-2A7B-231E4BDD9E0B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Simple, right?</a:t>
            </a:r>
            <a:endParaRPr lang="en-US" dirty="0"/>
          </a:p>
        </p:txBody>
      </p:sp>
      <p:pic>
        <p:nvPicPr>
          <p:cNvPr id="11" name="Picture 10" descr="A blue line in a black background&#10;&#10;AI-generated content may be incorrect.">
            <a:extLst>
              <a:ext uri="{FF2B5EF4-FFF2-40B4-BE49-F238E27FC236}">
                <a16:creationId xmlns:a16="http://schemas.microsoft.com/office/drawing/2014/main" id="{2534EBE0-9810-047F-27D8-9D6A3D0B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76" y="1521439"/>
            <a:ext cx="9644206" cy="2466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A7B89-AD06-D5EF-8D60-8AF4CD1694A4}"/>
              </a:ext>
            </a:extLst>
          </p:cNvPr>
          <p:cNvSpPr/>
          <p:nvPr/>
        </p:nvSpPr>
        <p:spPr>
          <a:xfrm>
            <a:off x="4389890" y="846516"/>
            <a:ext cx="1625411" cy="461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1: Solutions need to be REACTIVE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D5F8D-1971-AB86-E852-2A9AC986850C}"/>
              </a:ext>
            </a:extLst>
          </p:cNvPr>
          <p:cNvSpPr txBox="1"/>
          <p:nvPr/>
        </p:nvSpPr>
        <p:spPr>
          <a:xfrm>
            <a:off x="420521" y="5199174"/>
            <a:ext cx="7238066" cy="10959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9" y="4276831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79" y="1838587"/>
            <a:ext cx="7033173" cy="13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2: Solutions need to be STABLE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Calibri"/>
                <a:ea typeface="Calibri"/>
                <a:cs typeface="Calibri"/>
              </a:rPr>
              <a:t>sufficient </a:t>
            </a:r>
            <a:r>
              <a:rPr lang="en-US" sz="2400" dirty="0">
                <a:latin typeface="Calibri"/>
                <a:ea typeface="Calibri"/>
                <a:cs typeface="Calibri"/>
              </a:rPr>
              <a:t>support </a:t>
            </a:r>
            <a:endParaRPr lang="en-US" dirty="0"/>
          </a:p>
          <a:p>
            <a:pPr lvl="1"/>
            <a:endParaRPr lang="en-US" dirty="0">
              <a:latin typeface="Aptos" panose="02110004020202020204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50c2d34f-f553-4235-803c-839569a53bae"/>
    <ds:schemaRef ds:uri="e689e8e5-ea8c-4d20-b666-0d9128fe5a96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471</TotalTime>
  <Words>883</Words>
  <Application>Microsoft Office PowerPoint</Application>
  <PresentationFormat>Widescreen</PresentationFormat>
  <Paragraphs>258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Arial,Sans-Serif</vt:lpstr>
      <vt:lpstr>Courier New,monospace</vt:lpstr>
      <vt:lpstr>Aptos</vt:lpstr>
      <vt:lpstr>Arial</vt:lpstr>
      <vt:lpstr>Calibri</vt:lpstr>
      <vt:lpstr>Courier New</vt:lpstr>
      <vt:lpstr>Gill Sans MT</vt:lpstr>
      <vt:lpstr>Parcel</vt:lpstr>
      <vt:lpstr>Self-sufficient deployment:  using pair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504</cp:revision>
  <dcterms:created xsi:type="dcterms:W3CDTF">2025-08-04T14:56:33Z</dcterms:created>
  <dcterms:modified xsi:type="dcterms:W3CDTF">2025-09-02T15:59:33Z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